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0"/>
  </p:notesMasterIdLst>
  <p:handoutMasterIdLst>
    <p:handoutMasterId r:id="rId11"/>
  </p:handoutMasterIdLst>
  <p:sldIdLst>
    <p:sldId id="374" r:id="rId2"/>
    <p:sldId id="372" r:id="rId3"/>
    <p:sldId id="373" r:id="rId4"/>
    <p:sldId id="376" r:id="rId5"/>
    <p:sldId id="377" r:id="rId6"/>
    <p:sldId id="378" r:id="rId7"/>
    <p:sldId id="379" r:id="rId8"/>
    <p:sldId id="380" r:id="rId9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CC00CC"/>
    <a:srgbClr val="000000"/>
    <a:srgbClr val="0099FF"/>
    <a:srgbClr val="0000FF"/>
    <a:srgbClr val="E671EF"/>
    <a:srgbClr val="F6B704"/>
    <a:srgbClr val="6BD14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81" autoAdjust="0"/>
  </p:normalViewPr>
  <p:slideViewPr>
    <p:cSldViewPr>
      <p:cViewPr varScale="1">
        <p:scale>
          <a:sx n="83" d="100"/>
          <a:sy n="83" d="100"/>
        </p:scale>
        <p:origin x="146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wrap="square" lIns="91290" tIns="45645" rIns="91290" bIns="456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0" tIns="45645" rIns="91290" bIns="45645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679" y="4714653"/>
            <a:ext cx="5436317" cy="4466756"/>
          </a:xfrm>
          <a:prstGeom prst="rect">
            <a:avLst/>
          </a:prstGeom>
        </p:spPr>
        <p:txBody>
          <a:bodyPr vert="horz" lIns="91290" tIns="45645" rIns="91290" bIns="45645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wrap="square" lIns="91290" tIns="45645" rIns="91290" bIns="456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15516" y="1316651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Programma Operativo </a:t>
            </a:r>
            <a:endParaRPr lang="it-IT" sz="2600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/>
          <p:cNvSpPr txBox="1"/>
          <p:nvPr/>
        </p:nvSpPr>
        <p:spPr>
          <a:xfrm>
            <a:off x="482526" y="4638206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 Maurizio Caracci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Area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Coordinamento per le Politiche di Coesione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</a:t>
            </a:r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dell’istruzione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della formazione professionale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-28513" y="2990955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Punto 5.a dell’</a:t>
            </a:r>
            <a:r>
              <a:rPr kumimoji="0" lang="it-IT" b="1" i="0" u="none" strike="noStrike" cap="none" normalizeH="0" baseline="0" dirty="0" err="1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OdG</a:t>
            </a:r>
            <a:endParaRPr kumimoji="0" lang="it-IT" b="1" i="0" u="none" strike="noStrike" cap="none" normalizeH="0" baseline="0" dirty="0" smtClean="0">
              <a:ln>
                <a:noFill/>
              </a:ln>
              <a:effectLst/>
              <a:ea typeface="SimSun" pitchFamily="2" charset="-122"/>
              <a:cs typeface="Arial" panose="020B0604020202020204" pitchFamily="34" charset="0"/>
            </a:endParaRPr>
          </a:p>
          <a:p>
            <a:pPr algn="ctr" eaLnBrk="1" hangingPunct="1"/>
            <a:r>
              <a:rPr lang="it-IT" dirty="0"/>
              <a:t>Convenzione Nuovi Percorsi </a:t>
            </a:r>
          </a:p>
        </p:txBody>
      </p:sp>
      <p:pic>
        <p:nvPicPr>
          <p:cNvPr id="15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3" y="6105580"/>
            <a:ext cx="2674009" cy="733511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5868144" y="6179947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19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344052" y="1684897"/>
            <a:ext cx="61885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pPr algn="just"/>
            <a:r>
              <a:rPr lang="it-IT" sz="1800" dirty="0">
                <a:solidFill>
                  <a:schemeClr val="tx1"/>
                </a:solidFill>
              </a:rPr>
              <a:t>Il progetto si inserisce nell’ambito dell’Asse IV del PO FSE 2014 – 2020 -  Obiettivo Tematico 11 Priorità di investimento 11.I, Obiettivo Specifico 11.6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87016" y="151539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28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Progetto Nuovi </a:t>
            </a:r>
            <a:r>
              <a:rPr lang="it-IT" dirty="0" smtClean="0"/>
              <a:t>Percorsi </a:t>
            </a:r>
            <a:r>
              <a:rPr lang="it-IT" dirty="0"/>
              <a:t>di sviluppo della capacità amministrativa della Regione </a:t>
            </a:r>
            <a:r>
              <a:rPr lang="it-IT" dirty="0" smtClean="0"/>
              <a:t>Siciliana</a:t>
            </a:r>
            <a:endParaRPr lang="it-IT" dirty="0"/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0" name="Freeform 17"/>
          <p:cNvSpPr/>
          <p:nvPr/>
        </p:nvSpPr>
        <p:spPr>
          <a:xfrm>
            <a:off x="395536" y="3069104"/>
            <a:ext cx="1300265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b="1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Obiettivo principale</a:t>
            </a:r>
            <a:endParaRPr lang="it-IT" sz="1600" b="1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7"/>
          <p:cNvSpPr/>
          <p:nvPr/>
        </p:nvSpPr>
        <p:spPr>
          <a:xfrm>
            <a:off x="359411" y="4960066"/>
            <a:ext cx="1336389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Dotazione finanziaria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17"/>
          <p:cNvSpPr/>
          <p:nvPr/>
        </p:nvSpPr>
        <p:spPr>
          <a:xfrm>
            <a:off x="359412" y="1789930"/>
            <a:ext cx="1336389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Descrizione progetto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374684" y="2826967"/>
            <a:ext cx="6174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L’obiettivo è il rafforzamento della capacità amministrativa ed istituzionale della Regione Siciliana, nell’ottica di una più efficace regolamentazione e di una buona </a:t>
            </a:r>
            <a:r>
              <a:rPr lang="it-IT" sz="1800" dirty="0" err="1">
                <a:ea typeface="ＭＳ Ｐゴシック" panose="020B0600070205080204" pitchFamily="34" charset="-128"/>
                <a:cs typeface="Arial" panose="020B0604020202020204" pitchFamily="34" charset="0"/>
              </a:rPr>
              <a:t>governance</a:t>
            </a:r>
            <a:r>
              <a:rPr lang="it-IT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. Il progetto è sviluppato in 3 Ambiti, a loro volta articolati in linee e in azioni.</a:t>
            </a:r>
          </a:p>
        </p:txBody>
      </p:sp>
      <p:sp>
        <p:nvSpPr>
          <p:cNvPr id="3" name="Rettangolo 2"/>
          <p:cNvSpPr/>
          <p:nvPr/>
        </p:nvSpPr>
        <p:spPr>
          <a:xfrm>
            <a:off x="2339752" y="4843734"/>
            <a:ext cx="6132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Le risorse destinate per la realizzazione delle azioni previste in «Nuovi percorsi» ammontano a 11 milioni di Euro.</a:t>
            </a:r>
          </a:p>
        </p:txBody>
      </p:sp>
    </p:spTree>
    <p:extLst>
      <p:ext uri="{BB962C8B-B14F-4D97-AF65-F5344CB8AC3E}">
        <p14:creationId xmlns:p14="http://schemas.microsoft.com/office/powerpoint/2010/main" val="198259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64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87016" y="1109924"/>
            <a:ext cx="867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Target finanziario 31.12.2019 - 2020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97260" y="105350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28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Articolazione del Progetto Nuovi Percorsi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267744" y="4654101"/>
            <a:ext cx="6318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1">
              <a:spcBef>
                <a:spcPts val="0"/>
              </a:spcBef>
              <a:spcAft>
                <a:spcPts val="0"/>
              </a:spcAft>
            </a:pPr>
            <a:r>
              <a:rPr lang="it-IT" dirty="0">
                <a:latin typeface="Calibri" pitchFamily="18"/>
                <a:ea typeface="Microsoft YaHei" pitchFamily="2"/>
                <a:cs typeface="Mangal" pitchFamily="2"/>
              </a:rPr>
              <a:t>Sistema Scolastico Regionale  Linea 3 Sistema Scolastico Regionale</a:t>
            </a:r>
          </a:p>
        </p:txBody>
      </p:sp>
      <p:sp>
        <p:nvSpPr>
          <p:cNvPr id="15" name="Freeform 17"/>
          <p:cNvSpPr/>
          <p:nvPr/>
        </p:nvSpPr>
        <p:spPr>
          <a:xfrm>
            <a:off x="399247" y="1948077"/>
            <a:ext cx="1336389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AMBITO 1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reeform 17"/>
          <p:cNvSpPr/>
          <p:nvPr/>
        </p:nvSpPr>
        <p:spPr>
          <a:xfrm>
            <a:off x="399246" y="3387082"/>
            <a:ext cx="1336389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AMBITO 2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17"/>
          <p:cNvSpPr/>
          <p:nvPr/>
        </p:nvSpPr>
        <p:spPr>
          <a:xfrm>
            <a:off x="394373" y="4654101"/>
            <a:ext cx="1336389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AMBITO 3</a:t>
            </a:r>
          </a:p>
        </p:txBody>
      </p:sp>
      <p:sp>
        <p:nvSpPr>
          <p:cNvPr id="2" name="Rettangolo 1"/>
          <p:cNvSpPr/>
          <p:nvPr/>
        </p:nvSpPr>
        <p:spPr>
          <a:xfrm>
            <a:off x="2267744" y="1762822"/>
            <a:ext cx="6318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1">
              <a:spcBef>
                <a:spcPts val="0"/>
              </a:spcBef>
              <a:spcAft>
                <a:spcPts val="0"/>
              </a:spcAft>
            </a:pPr>
            <a:r>
              <a:rPr lang="it-IT" dirty="0">
                <a:latin typeface="Calibri" pitchFamily="18"/>
                <a:ea typeface="Microsoft YaHei" pitchFamily="2"/>
                <a:cs typeface="Mangal" pitchFamily="2"/>
              </a:rPr>
              <a:t>Supporto al miglioramento organizzativo  del Dipartimento dell’Istruzione e della Formazione Professionale (IFP)</a:t>
            </a:r>
          </a:p>
        </p:txBody>
      </p:sp>
      <p:sp>
        <p:nvSpPr>
          <p:cNvPr id="3" name="Rettangolo 2"/>
          <p:cNvSpPr/>
          <p:nvPr/>
        </p:nvSpPr>
        <p:spPr>
          <a:xfrm>
            <a:off x="2277515" y="3439837"/>
            <a:ext cx="4219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1">
              <a:spcBef>
                <a:spcPts val="0"/>
              </a:spcBef>
              <a:spcAft>
                <a:spcPts val="0"/>
              </a:spcAft>
            </a:pPr>
            <a:r>
              <a:rPr lang="it-IT" dirty="0">
                <a:latin typeface="Calibri" pitchFamily="18"/>
                <a:ea typeface="Microsoft YaHei" pitchFamily="2"/>
                <a:cs typeface="Mangal" pitchFamily="2"/>
              </a:rPr>
              <a:t>Supporto all’attuazione del PRA</a:t>
            </a:r>
          </a:p>
        </p:txBody>
      </p:sp>
    </p:spTree>
    <p:extLst>
      <p:ext uri="{BB962C8B-B14F-4D97-AF65-F5344CB8AC3E}">
        <p14:creationId xmlns:p14="http://schemas.microsoft.com/office/powerpoint/2010/main" val="34749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64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09209" y="1042977"/>
            <a:ext cx="9036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sz="2000" dirty="0"/>
              <a:t>Ambito 1: Supporto al miglioramento organizzativo  del Dipartimento dell’Istruzione e della Formazione Professionale (IFP)</a:t>
            </a:r>
          </a:p>
          <a:p>
            <a:r>
              <a:rPr lang="it-IT" sz="2000" dirty="0"/>
              <a:t>Azione Pilota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97260" y="105350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28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Articolazione del Progetto Nuovi Percorsi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5" name="Freeform 17"/>
          <p:cNvSpPr/>
          <p:nvPr/>
        </p:nvSpPr>
        <p:spPr>
          <a:xfrm>
            <a:off x="644460" y="2118727"/>
            <a:ext cx="1470584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OBIETTIVO GENERALE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267744" y="1981062"/>
            <a:ext cx="6318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1"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ea typeface="Microsoft YaHei" pitchFamily="2"/>
                <a:cs typeface="Arial" panose="020B0604020202020204" pitchFamily="34" charset="0"/>
              </a:rPr>
              <a:t>valorizzare le competenze manageriali dei Dirigenti e fornire elementi per il miglioramento organizzativo del Dipartimento</a:t>
            </a:r>
          </a:p>
        </p:txBody>
      </p:sp>
      <p:sp>
        <p:nvSpPr>
          <p:cNvPr id="3" name="Rettangolo 2"/>
          <p:cNvSpPr/>
          <p:nvPr/>
        </p:nvSpPr>
        <p:spPr>
          <a:xfrm>
            <a:off x="2267744" y="3007089"/>
            <a:ext cx="61206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1">
              <a:spcBef>
                <a:spcPts val="0"/>
              </a:spcBef>
              <a:spcAft>
                <a:spcPts val="0"/>
              </a:spcAft>
              <a:defRPr b="0" i="0" u="none" strike="noStrike" spc="0"/>
            </a:pPr>
            <a:r>
              <a:rPr lang="it-IT" sz="1600" dirty="0" err="1">
                <a:ea typeface="Microsoft YaHei" pitchFamily="2"/>
                <a:cs typeface="Arial" panose="020B0604020202020204" pitchFamily="34" charset="0"/>
              </a:rPr>
              <a:t>Managerializzazione</a:t>
            </a:r>
            <a:r>
              <a:rPr lang="it-IT" sz="1600" dirty="0">
                <a:ea typeface="Microsoft YaHei" pitchFamily="2"/>
                <a:cs typeface="Arial" panose="020B0604020202020204" pitchFamily="34" charset="0"/>
              </a:rPr>
              <a:t> del </a:t>
            </a:r>
            <a:r>
              <a:rPr lang="it-IT" sz="1600" dirty="0" smtClean="0">
                <a:ea typeface="Microsoft YaHei" pitchFamily="2"/>
                <a:cs typeface="Arial" panose="020B0604020202020204" pitchFamily="34" charset="0"/>
              </a:rPr>
              <a:t>dirigente:</a:t>
            </a:r>
            <a:endParaRPr lang="it-IT" sz="1600" dirty="0">
              <a:ea typeface="Microsoft YaHei" pitchFamily="2"/>
              <a:cs typeface="Arial" panose="020B0604020202020204" pitchFamily="34" charset="0"/>
            </a:endParaRPr>
          </a:p>
          <a:p>
            <a:pPr marL="285750" lvl="0" indent="-285750" algn="just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b="0" i="0" u="none" strike="noStrike" spc="0"/>
            </a:pPr>
            <a:r>
              <a:rPr lang="it-IT" sz="1600" b="0" dirty="0" smtClean="0">
                <a:ea typeface="Microsoft YaHei" pitchFamily="2"/>
                <a:cs typeface="Arial" panose="020B0604020202020204" pitchFamily="34" charset="0"/>
              </a:rPr>
              <a:t>Maggiore </a:t>
            </a:r>
            <a:r>
              <a:rPr lang="it-IT" sz="1600" b="0" dirty="0">
                <a:ea typeface="Microsoft YaHei" pitchFamily="2"/>
                <a:cs typeface="Arial" panose="020B0604020202020204" pitchFamily="34" charset="0"/>
              </a:rPr>
              <a:t>consapevolezza del ruolo che ciascuno </a:t>
            </a:r>
            <a:r>
              <a:rPr lang="it-IT" sz="1600" b="0" dirty="0" smtClean="0">
                <a:ea typeface="Microsoft YaHei" pitchFamily="2"/>
                <a:cs typeface="Arial" panose="020B0604020202020204" pitchFamily="34" charset="0"/>
              </a:rPr>
              <a:t>assume nei processi </a:t>
            </a:r>
            <a:r>
              <a:rPr lang="it-IT" sz="1600" b="0" dirty="0">
                <a:ea typeface="Microsoft YaHei" pitchFamily="2"/>
                <a:cs typeface="Arial" panose="020B0604020202020204" pitchFamily="34" charset="0"/>
              </a:rPr>
              <a:t>di miglioramento che coinvolgono </a:t>
            </a:r>
            <a:r>
              <a:rPr lang="it-IT" sz="1600" b="0" dirty="0" smtClean="0">
                <a:ea typeface="Microsoft YaHei" pitchFamily="2"/>
                <a:cs typeface="Arial" panose="020B0604020202020204" pitchFamily="34" charset="0"/>
              </a:rPr>
              <a:t>l’amministrazione</a:t>
            </a:r>
          </a:p>
          <a:p>
            <a:pPr marL="285750" lvl="0" indent="-285750" algn="just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b="0" i="0" u="none" strike="noStrike" spc="0"/>
            </a:pPr>
            <a:r>
              <a:rPr lang="it-IT" sz="1600" b="0" dirty="0" smtClean="0">
                <a:ea typeface="Microsoft YaHei" pitchFamily="2"/>
                <a:cs typeface="Arial" panose="020B0604020202020204" pitchFamily="34" charset="0"/>
              </a:rPr>
              <a:t>Gestione </a:t>
            </a:r>
            <a:r>
              <a:rPr lang="it-IT" sz="1600" b="0" dirty="0">
                <a:ea typeface="Microsoft YaHei" pitchFamily="2"/>
                <a:cs typeface="Arial" panose="020B0604020202020204" pitchFamily="34" charset="0"/>
              </a:rPr>
              <a:t>dell’ </a:t>
            </a:r>
            <a:r>
              <a:rPr lang="it-IT" sz="1600" b="0" dirty="0" smtClean="0">
                <a:ea typeface="Microsoft YaHei" pitchFamily="2"/>
                <a:cs typeface="Arial" panose="020B0604020202020204" pitchFamily="34" charset="0"/>
              </a:rPr>
              <a:t>Autonomia</a:t>
            </a:r>
          </a:p>
          <a:p>
            <a:pPr marL="285750" lvl="0" indent="-285750" algn="just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b="0" i="0" u="none" strike="noStrike" spc="0"/>
            </a:pPr>
            <a:r>
              <a:rPr lang="it-IT" sz="1600" b="0" dirty="0" smtClean="0">
                <a:ea typeface="Microsoft YaHei" pitchFamily="2"/>
                <a:cs typeface="Arial" panose="020B0604020202020204" pitchFamily="34" charset="0"/>
              </a:rPr>
              <a:t>Maggiore </a:t>
            </a:r>
            <a:r>
              <a:rPr lang="it-IT" sz="1600" b="0" dirty="0">
                <a:ea typeface="Microsoft YaHei" pitchFamily="2"/>
                <a:cs typeface="Arial" panose="020B0604020202020204" pitchFamily="34" charset="0"/>
              </a:rPr>
              <a:t>attenzione agli </a:t>
            </a:r>
            <a:r>
              <a:rPr lang="it-IT" sz="1600" b="0" dirty="0" smtClean="0">
                <a:ea typeface="Microsoft YaHei" pitchFamily="2"/>
                <a:cs typeface="Arial" panose="020B0604020202020204" pitchFamily="34" charset="0"/>
              </a:rPr>
              <a:t>output</a:t>
            </a:r>
          </a:p>
          <a:p>
            <a:pPr marL="285750" lvl="0" indent="-285750" algn="just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b="0" i="0" u="none" strike="noStrike" spc="0"/>
            </a:pPr>
            <a:r>
              <a:rPr lang="it-IT" sz="1600" b="0" dirty="0" smtClean="0">
                <a:ea typeface="Microsoft YaHei" pitchFamily="2"/>
                <a:cs typeface="Arial" panose="020B0604020202020204" pitchFamily="34" charset="0"/>
              </a:rPr>
              <a:t>Coordinamento </a:t>
            </a:r>
            <a:r>
              <a:rPr lang="it-IT" sz="1600" b="0" dirty="0">
                <a:ea typeface="Microsoft YaHei" pitchFamily="2"/>
                <a:cs typeface="Arial" panose="020B0604020202020204" pitchFamily="34" charset="0"/>
              </a:rPr>
              <a:t>di politiche, </a:t>
            </a:r>
            <a:r>
              <a:rPr lang="it-IT" sz="1600" b="0" dirty="0" smtClean="0">
                <a:ea typeface="Microsoft YaHei" pitchFamily="2"/>
                <a:cs typeface="Arial" panose="020B0604020202020204" pitchFamily="34" charset="0"/>
              </a:rPr>
              <a:t>strumenti e risorse </a:t>
            </a:r>
            <a:r>
              <a:rPr lang="it-IT" sz="1600" b="0" dirty="0">
                <a:ea typeface="Microsoft YaHei" pitchFamily="2"/>
                <a:cs typeface="Arial" panose="020B0604020202020204" pitchFamily="34" charset="0"/>
              </a:rPr>
              <a:t>(sia umane che finanziarie) che hanno </a:t>
            </a:r>
            <a:r>
              <a:rPr lang="it-IT" sz="1600" dirty="0" smtClean="0">
                <a:ea typeface="Microsoft YaHei" pitchFamily="2"/>
                <a:cs typeface="Arial" panose="020B0604020202020204" pitchFamily="34" charset="0"/>
              </a:rPr>
              <a:t>nella complessità </a:t>
            </a:r>
            <a:r>
              <a:rPr lang="it-IT" sz="1600" b="0" dirty="0">
                <a:ea typeface="Microsoft YaHei" pitchFamily="2"/>
                <a:cs typeface="Arial" panose="020B0604020202020204" pitchFamily="34" charset="0"/>
              </a:rPr>
              <a:t>il loro tratto </a:t>
            </a:r>
            <a:r>
              <a:rPr lang="it-IT" sz="1600" b="0" dirty="0" smtClean="0">
                <a:ea typeface="Microsoft YaHei" pitchFamily="2"/>
                <a:cs typeface="Arial" panose="020B0604020202020204" pitchFamily="34" charset="0"/>
              </a:rPr>
              <a:t>distintivo</a:t>
            </a:r>
            <a:endParaRPr lang="it-IT" sz="1600" b="0" dirty="0"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13" name="Freeform 17"/>
          <p:cNvSpPr/>
          <p:nvPr/>
        </p:nvSpPr>
        <p:spPr>
          <a:xfrm>
            <a:off x="677360" y="4974091"/>
            <a:ext cx="1470584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SCOPO INTERVENTO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195736" y="4925668"/>
            <a:ext cx="68585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hangingPunct="1">
              <a:spcBef>
                <a:spcPts val="0"/>
              </a:spcBef>
              <a:spcAft>
                <a:spcPts val="0"/>
              </a:spcAft>
              <a:defRPr b="0" i="0" u="none" strike="noStrike" spc="0"/>
            </a:pPr>
            <a:r>
              <a:rPr lang="it-IT" sz="1600" dirty="0">
                <a:ea typeface="Microsoft YaHei" pitchFamily="2"/>
                <a:cs typeface="Arial" panose="020B0604020202020204" pitchFamily="34" charset="0"/>
              </a:rPr>
              <a:t>Lo scopo dell’intervento è:</a:t>
            </a:r>
          </a:p>
          <a:p>
            <a:pPr marL="285750" lvl="0" indent="-285750" algn="just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b="0" i="0" u="none" strike="noStrike" spc="0"/>
            </a:pPr>
            <a:r>
              <a:rPr lang="it-IT" sz="1600" dirty="0">
                <a:ea typeface="Microsoft YaHei" pitchFamily="2"/>
                <a:cs typeface="Arial" panose="020B0604020202020204" pitchFamily="34" charset="0"/>
              </a:rPr>
              <a:t>costruire un processo di </a:t>
            </a:r>
            <a:r>
              <a:rPr lang="it-IT" sz="1600" dirty="0" err="1">
                <a:ea typeface="Microsoft YaHei" pitchFamily="2"/>
                <a:cs typeface="Arial" panose="020B0604020202020204" pitchFamily="34" charset="0"/>
              </a:rPr>
              <a:t>assessment</a:t>
            </a:r>
            <a:r>
              <a:rPr lang="it-IT" sz="1600" dirty="0">
                <a:ea typeface="Microsoft YaHei" pitchFamily="2"/>
                <a:cs typeface="Arial" panose="020B0604020202020204" pitchFamily="34" charset="0"/>
              </a:rPr>
              <a:t> dei Dirigenti per la valorizzazione dello loro competenze manageriali (</a:t>
            </a:r>
            <a:r>
              <a:rPr lang="it-IT" sz="1600" dirty="0" err="1">
                <a:ea typeface="Microsoft YaHei" pitchFamily="2"/>
                <a:cs typeface="Arial" panose="020B0604020202020204" pitchFamily="34" charset="0"/>
              </a:rPr>
              <a:t>key</a:t>
            </a:r>
            <a:r>
              <a:rPr lang="it-IT" sz="1600" dirty="0">
                <a:ea typeface="Microsoft YaHei" pitchFamily="2"/>
                <a:cs typeface="Arial" panose="020B0604020202020204" pitchFamily="34" charset="0"/>
              </a:rPr>
              <a:t> </a:t>
            </a:r>
            <a:r>
              <a:rPr lang="it-IT" sz="1600" dirty="0" err="1">
                <a:ea typeface="Microsoft YaHei" pitchFamily="2"/>
                <a:cs typeface="Arial" panose="020B0604020202020204" pitchFamily="34" charset="0"/>
              </a:rPr>
              <a:t>competence</a:t>
            </a:r>
            <a:r>
              <a:rPr lang="it-IT" sz="1600" dirty="0">
                <a:ea typeface="Microsoft YaHei" pitchFamily="2"/>
                <a:cs typeface="Arial" panose="020B0604020202020204" pitchFamily="34" charset="0"/>
              </a:rPr>
              <a:t>) per aumentare la consapevolezza del proprio ruolo</a:t>
            </a:r>
          </a:p>
          <a:p>
            <a:pPr marL="285750" lvl="0" indent="-285750" algn="just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b="0" i="0" u="none" strike="noStrike" spc="0"/>
            </a:pPr>
            <a:r>
              <a:rPr lang="it-IT" sz="1600" dirty="0">
                <a:ea typeface="Microsoft YaHei" pitchFamily="2"/>
                <a:cs typeface="Arial" panose="020B0604020202020204" pitchFamily="34" charset="0"/>
              </a:rPr>
              <a:t>promuovere un percorso virtuoso di sviluppo per i singoli e di conseguenza per l’organizzazione</a:t>
            </a:r>
          </a:p>
        </p:txBody>
      </p:sp>
    </p:spTree>
    <p:extLst>
      <p:ext uri="{BB962C8B-B14F-4D97-AF65-F5344CB8AC3E}">
        <p14:creationId xmlns:p14="http://schemas.microsoft.com/office/powerpoint/2010/main" val="144478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64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87016" y="1261637"/>
            <a:ext cx="8605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sz="2000" dirty="0"/>
              <a:t>Ambito 2: Supporto all’attuazione del PRA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97260" y="105350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28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Articolazione del Progetto Nuovi Percorsi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022" y="1772816"/>
            <a:ext cx="8580458" cy="417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87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64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87016" y="1261637"/>
            <a:ext cx="8605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sz="2000" dirty="0"/>
              <a:t>Ambito 2: Supporto all’attuazione del PRA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97260" y="105350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28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Articolazione del Progetto Nuovi Percorsi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91281"/>
              </p:ext>
            </p:extLst>
          </p:nvPr>
        </p:nvGraphicFramePr>
        <p:xfrm>
          <a:off x="287016" y="2060848"/>
          <a:ext cx="8605464" cy="3924929"/>
        </p:xfrm>
        <a:graphic>
          <a:graphicData uri="http://schemas.openxmlformats.org/drawingml/2006/table">
            <a:tbl>
              <a:tblPr/>
              <a:tblGrid>
                <a:gridCol w="2662982">
                  <a:extLst>
                    <a:ext uri="{9D8B030D-6E8A-4147-A177-3AD203B41FA5}">
                      <a16:colId xmlns:a16="http://schemas.microsoft.com/office/drawing/2014/main" val="184616164"/>
                    </a:ext>
                  </a:extLst>
                </a:gridCol>
                <a:gridCol w="5942482">
                  <a:extLst>
                    <a:ext uri="{9D8B030D-6E8A-4147-A177-3AD203B41FA5}">
                      <a16:colId xmlns:a16="http://schemas.microsoft.com/office/drawing/2014/main" val="325699394"/>
                    </a:ext>
                  </a:extLst>
                </a:gridCol>
              </a:tblGrid>
              <a:tr h="1308309">
                <a:tc>
                  <a:txBody>
                    <a:bodyPr/>
                    <a:lstStyle/>
                    <a:p>
                      <a:pPr marL="0" marR="0" lvl="0" indent="0" algn="l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b="0" i="0" u="none" strike="noStrike" spc="0"/>
                      </a:pPr>
                      <a:r>
                        <a:rPr lang="it-IT" sz="1400" b="1" i="0" u="none" strike="noStrike" kern="1200" spc="0">
                          <a:ln>
                            <a:noFill/>
                          </a:ln>
                          <a:solidFill>
                            <a:srgbClr val="2F5496"/>
                          </a:solidFill>
                          <a:latin typeface="Calibri" pitchFamily="18"/>
                          <a:ea typeface="Microsoft YaHei" pitchFamily="2"/>
                          <a:cs typeface="Calibri" pitchFamily="34"/>
                        </a:rPr>
                        <a:t>Linea – Supporto all’attuazione degli interventi a valere sul PO FESR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pc="0"/>
                      </a:pPr>
                      <a:r>
                        <a:rPr lang="it-IT" sz="1400" b="0" i="0" u="none" strike="noStrike" kern="1200" spc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Calibri" pitchFamily="18"/>
                          <a:ea typeface="Microsoft YaHei" pitchFamily="2"/>
                          <a:cs typeface="Mangal" pitchFamily="2"/>
                        </a:rPr>
                        <a:t>La Linea realizza azioni di </a:t>
                      </a:r>
                      <a:r>
                        <a:rPr lang="it-IT" sz="1400" b="1" i="0" u="none" strike="noStrike" kern="1200" spc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Calibri" pitchFamily="18"/>
                          <a:ea typeface="Microsoft YaHei" pitchFamily="2"/>
                          <a:cs typeface="Mangal" pitchFamily="2"/>
                        </a:rPr>
                        <a:t>supporto e affiancamento al personale della Regione impegnato nell’attuazione del PO FESR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623818"/>
                  </a:ext>
                </a:extLst>
              </a:tr>
              <a:tr h="1518931">
                <a:tc>
                  <a:txBody>
                    <a:bodyPr/>
                    <a:lstStyle/>
                    <a:p>
                      <a:pPr marL="0" marR="0" lvl="0" indent="0" algn="l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pc="0"/>
                      </a:pPr>
                      <a:r>
                        <a:rPr lang="it-IT" sz="1400" b="1" i="0" u="none" strike="noStrike" kern="1200" spc="0">
                          <a:ln>
                            <a:noFill/>
                          </a:ln>
                          <a:solidFill>
                            <a:srgbClr val="2F5496"/>
                          </a:solidFill>
                          <a:latin typeface="Calibri" pitchFamily="18"/>
                          <a:ea typeface="Microsoft YaHei" pitchFamily="2"/>
                          <a:cs typeface="Calibri" pitchFamily="34"/>
                        </a:rPr>
                        <a:t>Linea – Supporto all’attuazione degli interventi a valere sul PO FSE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pc="0"/>
                      </a:pPr>
                      <a:r>
                        <a:rPr lang="it-IT" sz="1400" b="0" i="0" u="none" strike="noStrike" kern="1200" spc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Calibri" pitchFamily="18"/>
                          <a:ea typeface="Microsoft YaHei" pitchFamily="2"/>
                          <a:cs typeface="Mangal" pitchFamily="2"/>
                        </a:rPr>
                        <a:t>La Linea realizza azioni di </a:t>
                      </a:r>
                      <a:r>
                        <a:rPr lang="it-IT" sz="1400" b="1" i="0" u="none" strike="noStrike" kern="1200" spc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Calibri" pitchFamily="18"/>
                          <a:ea typeface="Microsoft YaHei" pitchFamily="2"/>
                          <a:cs typeface="Mangal" pitchFamily="2"/>
                        </a:rPr>
                        <a:t>supporto e affiancamento al personale della Regione impegnato nell’attuazione del PO FSE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0553574"/>
                  </a:ext>
                </a:extLst>
              </a:tr>
              <a:tr h="1097689">
                <a:tc>
                  <a:txBody>
                    <a:bodyPr/>
                    <a:lstStyle/>
                    <a:p>
                      <a:pPr marL="0" marR="0" lvl="0" indent="0" algn="l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pc="0"/>
                      </a:pPr>
                      <a:r>
                        <a:rPr lang="it-IT" sz="1400" b="1" i="0" u="none" strike="noStrike" kern="1200" spc="0" dirty="0">
                          <a:ln>
                            <a:noFill/>
                          </a:ln>
                          <a:solidFill>
                            <a:srgbClr val="2F5496"/>
                          </a:solidFill>
                          <a:latin typeface="Calibri" pitchFamily="18"/>
                          <a:ea typeface="Microsoft YaHei" pitchFamily="2"/>
                          <a:cs typeface="Calibri" pitchFamily="34"/>
                        </a:rPr>
                        <a:t>Linea – Rafforzamento della capacità di attuazione dei Fondi SIE da parte degli Enti Locali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pc="0"/>
                      </a:pPr>
                      <a:r>
                        <a:rPr lang="it-IT" sz="1400" b="0" i="0" u="none" strike="noStrike" kern="1200" spc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Calibri" pitchFamily="18"/>
                          <a:ea typeface="Microsoft YaHei" pitchFamily="2"/>
                          <a:cs typeface="Mangal" pitchFamily="2"/>
                        </a:rPr>
                        <a:t>La Linea è diretta ad accrescere la</a:t>
                      </a:r>
                      <a:r>
                        <a:rPr lang="it-IT" sz="1400" b="1" i="0" u="none" strike="noStrike" kern="1200" spc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Calibri" pitchFamily="18"/>
                          <a:ea typeface="Microsoft YaHei" pitchFamily="2"/>
                          <a:cs typeface="Mangal" pitchFamily="2"/>
                        </a:rPr>
                        <a:t> capacità degli enti locali di progettare e gestire interventi cofinanziati dai fondi SIE</a:t>
                      </a:r>
                      <a:r>
                        <a:rPr lang="it-IT" sz="1400" b="0" i="0" u="none" strike="noStrike" kern="1200" spc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latin typeface="Calibri" pitchFamily="18"/>
                          <a:ea typeface="Microsoft YaHei" pitchFamily="2"/>
                          <a:cs typeface="Mangal" pitchFamily="2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99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207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64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87016" y="1257455"/>
            <a:ext cx="8767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sz="2000" dirty="0"/>
              <a:t>Ambito 3: Sistema Scolastico Regionale  </a:t>
            </a:r>
            <a:endParaRPr lang="it-IT" sz="2000" dirty="0" smtClean="0"/>
          </a:p>
          <a:p>
            <a:r>
              <a:rPr lang="it-IT" sz="2000" dirty="0" smtClean="0"/>
              <a:t>Linea </a:t>
            </a:r>
            <a:r>
              <a:rPr lang="it-IT" sz="2000" dirty="0"/>
              <a:t>3 Sistema Scolastico Regionale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97260" y="105350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28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Articolazione del Progetto Nuovi Percorsi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1385392" y="2414454"/>
            <a:ext cx="64807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72000" lvl="0" algn="just" hangingPunct="1">
              <a:spcBef>
                <a:spcPts val="0"/>
              </a:spcBef>
              <a:spcAft>
                <a:spcPts val="0"/>
              </a:spcAft>
            </a:pPr>
            <a:r>
              <a:rPr lang="it-IT" b="0" dirty="0">
                <a:ea typeface="Microsoft YaHei" pitchFamily="2"/>
                <a:cs typeface="Arial" panose="020B0604020202020204" pitchFamily="34" charset="0"/>
              </a:rPr>
              <a:t>L’Ambito </a:t>
            </a:r>
            <a:r>
              <a:rPr lang="it-IT" dirty="0">
                <a:ea typeface="Microsoft YaHei" pitchFamily="2"/>
                <a:cs typeface="Arial" panose="020B0604020202020204" pitchFamily="34" charset="0"/>
              </a:rPr>
              <a:t>supporta l’attuazione degli interventi afferenti le politiche pubbliche relative al sistema scolastico regionale </a:t>
            </a:r>
            <a:r>
              <a:rPr lang="it-IT" b="0" dirty="0">
                <a:ea typeface="Microsoft YaHei" pitchFamily="2"/>
                <a:cs typeface="Arial" panose="020B0604020202020204" pitchFamily="34" charset="0"/>
              </a:rPr>
              <a:t>a cura del Dipartimento dell’Istruzione e della Formazione Professionale, con particolare riferimento all’operatività dell’anagrafe scolastico, attraverso un rafforzamento delle competenze degli operatori </a:t>
            </a:r>
            <a:r>
              <a:rPr lang="it-IT" b="0" dirty="0" smtClean="0">
                <a:ea typeface="Microsoft YaHei" pitchFamily="2"/>
                <a:cs typeface="Arial" panose="020B0604020202020204" pitchFamily="34" charset="0"/>
              </a:rPr>
              <a:t>coinvolti</a:t>
            </a:r>
            <a:endParaRPr lang="it-IT" b="0" dirty="0">
              <a:ea typeface="Microsoft YaHei" pitchFamily="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67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64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6896" y="105350"/>
            <a:ext cx="9137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28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Progetto Nuovi Percorsi: </a:t>
            </a:r>
            <a:r>
              <a:rPr lang="it-IT" dirty="0" smtClean="0">
                <a:ea typeface="ＭＳ Ｐゴシック" pitchFamily="1"/>
              </a:rPr>
              <a:t>Risultati </a:t>
            </a:r>
            <a:r>
              <a:rPr lang="it-IT" dirty="0">
                <a:ea typeface="ＭＳ Ｐゴシック" pitchFamily="1"/>
              </a:rPr>
              <a:t>attesi del </a:t>
            </a:r>
            <a:r>
              <a:rPr lang="it-IT" dirty="0" smtClean="0">
                <a:ea typeface="ＭＳ Ｐゴシック" pitchFamily="1"/>
              </a:rPr>
              <a:t>progetto</a:t>
            </a:r>
            <a:endParaRPr lang="it-IT" dirty="0">
              <a:ea typeface="ＭＳ Ｐゴシック" pitchFamily="1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107504" y="1017799"/>
            <a:ext cx="885155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 err="1"/>
              <a:t>Riprogettare</a:t>
            </a:r>
            <a:r>
              <a:rPr lang="en-GB" sz="2000" b="0" dirty="0"/>
              <a:t> </a:t>
            </a:r>
            <a:r>
              <a:rPr lang="en-GB" sz="2000" b="0" dirty="0" err="1"/>
              <a:t>alcuni</a:t>
            </a:r>
            <a:r>
              <a:rPr lang="en-GB" sz="2000" b="0" dirty="0"/>
              <a:t> </a:t>
            </a:r>
            <a:r>
              <a:rPr lang="en-GB" sz="2000" b="0" dirty="0" err="1"/>
              <a:t>dei</a:t>
            </a:r>
            <a:r>
              <a:rPr lang="en-GB" sz="2000" b="0" dirty="0"/>
              <a:t> </a:t>
            </a:r>
            <a:r>
              <a:rPr lang="en-GB" sz="2000" b="0" dirty="0" err="1"/>
              <a:t>processi</a:t>
            </a:r>
            <a:r>
              <a:rPr lang="en-GB" sz="2000" b="0" dirty="0"/>
              <a:t> </a:t>
            </a:r>
            <a:r>
              <a:rPr lang="en-GB" sz="2000" b="0" dirty="0" err="1"/>
              <a:t>interni</a:t>
            </a:r>
            <a:r>
              <a:rPr lang="en-GB" sz="2000" b="0" dirty="0"/>
              <a:t> al </a:t>
            </a:r>
            <a:r>
              <a:rPr lang="en-GB" sz="2000" b="0" dirty="0" err="1"/>
              <a:t>Dipartimento</a:t>
            </a:r>
            <a:r>
              <a:rPr lang="en-GB" sz="2000" b="0" dirty="0"/>
              <a:t> </a:t>
            </a:r>
            <a:r>
              <a:rPr lang="en-GB" sz="2000" b="0" dirty="0" err="1"/>
              <a:t>dell’Istruzione</a:t>
            </a:r>
            <a:r>
              <a:rPr lang="en-GB" sz="2000" b="0" dirty="0"/>
              <a:t> e </a:t>
            </a:r>
            <a:r>
              <a:rPr lang="en-GB" sz="2000" b="0" dirty="0" err="1"/>
              <a:t>della</a:t>
            </a:r>
            <a:r>
              <a:rPr lang="en-GB" sz="2000" b="0" dirty="0"/>
              <a:t> </a:t>
            </a:r>
            <a:r>
              <a:rPr lang="en-GB" sz="2000" b="0" dirty="0" err="1"/>
              <a:t>Formazione</a:t>
            </a:r>
            <a:r>
              <a:rPr lang="en-GB" sz="2000" b="0" dirty="0"/>
              <a:t> </a:t>
            </a:r>
            <a:r>
              <a:rPr lang="en-GB" sz="2000" b="0" dirty="0" err="1"/>
              <a:t>Professionale</a:t>
            </a:r>
            <a:r>
              <a:rPr lang="en-GB" sz="2000" b="0" dirty="0"/>
              <a:t> </a:t>
            </a:r>
            <a:r>
              <a:rPr lang="en-GB" sz="2000" b="0" dirty="0" err="1"/>
              <a:t>attraverso</a:t>
            </a:r>
            <a:r>
              <a:rPr lang="en-GB" sz="2000" b="0" dirty="0"/>
              <a:t> </a:t>
            </a:r>
            <a:r>
              <a:rPr lang="en-GB" sz="2000" b="0" dirty="0" err="1"/>
              <a:t>un’azione</a:t>
            </a:r>
            <a:r>
              <a:rPr lang="en-GB" sz="2000" b="0" dirty="0"/>
              <a:t> di </a:t>
            </a:r>
            <a:r>
              <a:rPr lang="en-GB" sz="2000" b="0" dirty="0" err="1"/>
              <a:t>autovalutazione</a:t>
            </a:r>
            <a:r>
              <a:rPr lang="en-GB" sz="2000" b="0" dirty="0"/>
              <a:t> </a:t>
            </a:r>
            <a:r>
              <a:rPr lang="en-GB" sz="2000" b="0" dirty="0" err="1"/>
              <a:t>che</a:t>
            </a:r>
            <a:r>
              <a:rPr lang="en-GB" sz="2000" b="0" dirty="0"/>
              <a:t>, </a:t>
            </a:r>
            <a:r>
              <a:rPr lang="en-GB" sz="2000" b="0" dirty="0" err="1"/>
              <a:t>contestualmente</a:t>
            </a:r>
            <a:r>
              <a:rPr lang="en-GB" sz="2000" b="0" dirty="0"/>
              <a:t>, </a:t>
            </a:r>
            <a:r>
              <a:rPr lang="en-GB" sz="2000" b="0" dirty="0" err="1"/>
              <a:t>migliorerà</a:t>
            </a:r>
            <a:r>
              <a:rPr lang="en-GB" sz="2000" b="0" dirty="0"/>
              <a:t> la </a:t>
            </a:r>
            <a:r>
              <a:rPr lang="en-GB" sz="2000" b="0" dirty="0" err="1"/>
              <a:t>consapevolezza</a:t>
            </a:r>
            <a:r>
              <a:rPr lang="en-GB" sz="2000" b="0" dirty="0"/>
              <a:t> </a:t>
            </a:r>
            <a:r>
              <a:rPr lang="en-GB" sz="2000" b="0" dirty="0" err="1"/>
              <a:t>degli</a:t>
            </a:r>
            <a:r>
              <a:rPr lang="en-GB" sz="2000" b="0" dirty="0"/>
              <a:t> </a:t>
            </a:r>
            <a:r>
              <a:rPr lang="en-GB" sz="2000" b="0" dirty="0" err="1"/>
              <a:t>attori</a:t>
            </a:r>
            <a:r>
              <a:rPr lang="en-GB" sz="2000" b="0" dirty="0"/>
              <a:t> </a:t>
            </a:r>
            <a:r>
              <a:rPr lang="en-GB" sz="2000" b="0" dirty="0" err="1"/>
              <a:t>coinvolti</a:t>
            </a:r>
            <a:r>
              <a:rPr lang="en-GB" sz="2000" b="0" dirty="0"/>
              <a:t> </a:t>
            </a:r>
            <a:r>
              <a:rPr lang="en-GB" sz="2000" b="0" dirty="0" err="1"/>
              <a:t>sul</a:t>
            </a:r>
            <a:r>
              <a:rPr lang="en-GB" sz="2000" b="0" dirty="0"/>
              <a:t> </a:t>
            </a:r>
            <a:r>
              <a:rPr lang="en-GB" sz="2000" b="0" dirty="0" err="1"/>
              <a:t>ruolo</a:t>
            </a:r>
            <a:r>
              <a:rPr lang="en-GB" sz="2000" b="0" dirty="0"/>
              <a:t> da </a:t>
            </a:r>
            <a:r>
              <a:rPr lang="en-GB" sz="2000" b="0" dirty="0" err="1"/>
              <a:t>essi</a:t>
            </a:r>
            <a:r>
              <a:rPr lang="en-GB" sz="2000" b="0" dirty="0"/>
              <a:t> </a:t>
            </a:r>
            <a:r>
              <a:rPr lang="en-GB" sz="2000" b="0" dirty="0" err="1"/>
              <a:t>giocato</a:t>
            </a:r>
            <a:r>
              <a:rPr lang="en-GB" sz="2000" b="0" dirty="0"/>
              <a:t> in </a:t>
            </a:r>
            <a:r>
              <a:rPr lang="en-GB" sz="2000" b="0" dirty="0" err="1"/>
              <a:t>ciascuna</a:t>
            </a:r>
            <a:r>
              <a:rPr lang="en-GB" sz="2000" b="0" dirty="0"/>
              <a:t> </a:t>
            </a:r>
            <a:r>
              <a:rPr lang="en-GB" sz="2000" b="0" dirty="0" err="1"/>
              <a:t>delle</a:t>
            </a:r>
            <a:r>
              <a:rPr lang="en-GB" sz="2000" b="0" dirty="0"/>
              <a:t> </a:t>
            </a:r>
            <a:r>
              <a:rPr lang="en-GB" sz="2000" b="0" dirty="0" err="1"/>
              <a:t>fasi</a:t>
            </a:r>
            <a:r>
              <a:rPr lang="en-GB" sz="2000" b="0" dirty="0"/>
              <a:t> di cui </a:t>
            </a:r>
            <a:r>
              <a:rPr lang="en-GB" sz="2000" b="0" dirty="0" err="1"/>
              <a:t>si</a:t>
            </a:r>
            <a:r>
              <a:rPr lang="en-GB" sz="2000" b="0" dirty="0"/>
              <a:t> </a:t>
            </a:r>
            <a:r>
              <a:rPr lang="en-GB" sz="2000" b="0" dirty="0" err="1"/>
              <a:t>compongono</a:t>
            </a:r>
            <a:r>
              <a:rPr lang="en-GB" sz="2000" b="0" dirty="0"/>
              <a:t> </a:t>
            </a:r>
            <a:r>
              <a:rPr lang="en-GB" sz="2000" b="0" dirty="0" err="1"/>
              <a:t>i</a:t>
            </a:r>
            <a:r>
              <a:rPr lang="en-GB" sz="2000" b="0" dirty="0"/>
              <a:t> </a:t>
            </a:r>
            <a:r>
              <a:rPr lang="en-GB" sz="2000" b="0" dirty="0" err="1"/>
              <a:t>suddetti</a:t>
            </a:r>
            <a:r>
              <a:rPr lang="en-GB" sz="2000" b="0" dirty="0"/>
              <a:t> </a:t>
            </a:r>
            <a:r>
              <a:rPr lang="en-GB" sz="2000" b="0" dirty="0" err="1" smtClean="0"/>
              <a:t>processi</a:t>
            </a:r>
            <a:r>
              <a:rPr lang="en-GB" sz="2000" b="0" dirty="0" smtClean="0"/>
              <a:t>;</a:t>
            </a:r>
          </a:p>
          <a:p>
            <a:pPr marL="342900" lvl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 err="1" smtClean="0"/>
              <a:t>Migliorare</a:t>
            </a:r>
            <a:r>
              <a:rPr lang="en-GB" sz="2000" b="0" dirty="0" smtClean="0"/>
              <a:t> </a:t>
            </a:r>
            <a:r>
              <a:rPr lang="en-GB" sz="2000" b="0" dirty="0"/>
              <a:t>la </a:t>
            </a:r>
            <a:r>
              <a:rPr lang="en-GB" sz="2000" b="0" dirty="0" err="1"/>
              <a:t>capacità</a:t>
            </a:r>
            <a:r>
              <a:rPr lang="en-GB" sz="2000" b="0" dirty="0"/>
              <a:t> </a:t>
            </a:r>
            <a:r>
              <a:rPr lang="en-GB" sz="2000" b="0" dirty="0" err="1"/>
              <a:t>dell’amministrazione</a:t>
            </a:r>
            <a:r>
              <a:rPr lang="en-GB" sz="2000" b="0" dirty="0"/>
              <a:t> di </a:t>
            </a:r>
            <a:r>
              <a:rPr lang="en-GB" sz="2000" b="0" dirty="0" err="1"/>
              <a:t>programmare</a:t>
            </a:r>
            <a:r>
              <a:rPr lang="en-GB" sz="2000" b="0" dirty="0"/>
              <a:t>, </a:t>
            </a:r>
            <a:r>
              <a:rPr lang="en-GB" sz="2000" b="0" dirty="0" err="1"/>
              <a:t>gestire</a:t>
            </a:r>
            <a:r>
              <a:rPr lang="en-GB" sz="2000" b="0" dirty="0"/>
              <a:t>, </a:t>
            </a:r>
            <a:r>
              <a:rPr lang="en-GB" sz="2000" b="0" dirty="0" err="1"/>
              <a:t>controllare</a:t>
            </a:r>
            <a:r>
              <a:rPr lang="en-GB" sz="2000" b="0" dirty="0"/>
              <a:t> e </a:t>
            </a:r>
            <a:r>
              <a:rPr lang="en-GB" sz="2000" b="0" dirty="0" err="1"/>
              <a:t>monitorare</a:t>
            </a:r>
            <a:r>
              <a:rPr lang="en-GB" sz="2000" b="0" dirty="0"/>
              <a:t> </a:t>
            </a:r>
            <a:r>
              <a:rPr lang="en-GB" sz="2000" b="0" dirty="0" err="1"/>
              <a:t>gli</a:t>
            </a:r>
            <a:r>
              <a:rPr lang="en-GB" sz="2000" b="0" dirty="0"/>
              <a:t> </a:t>
            </a:r>
            <a:r>
              <a:rPr lang="en-GB" sz="2000" b="0" dirty="0" err="1"/>
              <a:t>interventi</a:t>
            </a:r>
            <a:r>
              <a:rPr lang="en-GB" sz="2000" b="0" dirty="0"/>
              <a:t> a </a:t>
            </a:r>
            <a:r>
              <a:rPr lang="en-GB" sz="2000" b="0" dirty="0" err="1"/>
              <a:t>valere</a:t>
            </a:r>
            <a:r>
              <a:rPr lang="en-GB" sz="2000" b="0" dirty="0"/>
              <a:t> </a:t>
            </a:r>
            <a:r>
              <a:rPr lang="en-GB" sz="2000" b="0" dirty="0" err="1"/>
              <a:t>su</a:t>
            </a:r>
            <a:r>
              <a:rPr lang="en-GB" sz="2000" b="0" dirty="0"/>
              <a:t> </a:t>
            </a:r>
            <a:r>
              <a:rPr lang="en-GB" sz="2000" b="0" dirty="0" err="1"/>
              <a:t>programmi</a:t>
            </a:r>
            <a:r>
              <a:rPr lang="en-GB" sz="2000" b="0" dirty="0"/>
              <a:t> di </a:t>
            </a:r>
            <a:r>
              <a:rPr lang="en-GB" sz="2000" b="0" dirty="0" err="1"/>
              <a:t>investimento</a:t>
            </a:r>
            <a:r>
              <a:rPr lang="en-GB" sz="2000" b="0" dirty="0"/>
              <a:t> </a:t>
            </a:r>
            <a:r>
              <a:rPr lang="en-GB" sz="2000" b="0" dirty="0" err="1"/>
              <a:t>nazionali</a:t>
            </a:r>
            <a:r>
              <a:rPr lang="en-GB" sz="2000" b="0" dirty="0"/>
              <a:t> </a:t>
            </a:r>
            <a:r>
              <a:rPr lang="en-GB" sz="2000" b="0" dirty="0" err="1"/>
              <a:t>ed</a:t>
            </a:r>
            <a:r>
              <a:rPr lang="en-GB" sz="2000" b="0" dirty="0"/>
              <a:t> </a:t>
            </a:r>
            <a:r>
              <a:rPr lang="en-GB" sz="2000" b="0" dirty="0" err="1"/>
              <a:t>europei</a:t>
            </a:r>
            <a:r>
              <a:rPr lang="en-GB" sz="2000" b="0" dirty="0"/>
              <a:t>, </a:t>
            </a:r>
            <a:r>
              <a:rPr lang="en-GB" sz="2000" b="0" dirty="0" err="1"/>
              <a:t>finalizzata</a:t>
            </a:r>
            <a:r>
              <a:rPr lang="en-GB" sz="2000" b="0" dirty="0"/>
              <a:t> ad un </a:t>
            </a:r>
            <a:r>
              <a:rPr lang="en-GB" sz="2000" b="0" dirty="0" err="1"/>
              <a:t>accelerazione</a:t>
            </a:r>
            <a:r>
              <a:rPr lang="en-GB" sz="2000" b="0" dirty="0"/>
              <a:t> </a:t>
            </a:r>
            <a:r>
              <a:rPr lang="en-GB" sz="2000" b="0" dirty="0" err="1"/>
              <a:t>dei</a:t>
            </a:r>
            <a:r>
              <a:rPr lang="en-GB" sz="2000" b="0" dirty="0"/>
              <a:t> </a:t>
            </a:r>
            <a:r>
              <a:rPr lang="en-GB" sz="2000" b="0" dirty="0" err="1"/>
              <a:t>processi</a:t>
            </a:r>
            <a:r>
              <a:rPr lang="en-GB" sz="2000" b="0" dirty="0"/>
              <a:t> </a:t>
            </a:r>
            <a:r>
              <a:rPr lang="en-GB" sz="2000" b="0" dirty="0" err="1"/>
              <a:t>che</a:t>
            </a:r>
            <a:r>
              <a:rPr lang="en-GB" sz="2000" b="0" dirty="0"/>
              <a:t> </a:t>
            </a:r>
            <a:r>
              <a:rPr lang="en-GB" sz="2000" b="0" dirty="0" err="1"/>
              <a:t>questi</a:t>
            </a:r>
            <a:r>
              <a:rPr lang="en-GB" sz="2000" b="0" dirty="0"/>
              <a:t> </a:t>
            </a:r>
            <a:r>
              <a:rPr lang="en-GB" sz="2000" b="0" dirty="0" err="1"/>
              <a:t>richiedono</a:t>
            </a:r>
            <a:r>
              <a:rPr lang="en-GB" sz="2000" b="0" dirty="0"/>
              <a:t>, </a:t>
            </a:r>
            <a:r>
              <a:rPr lang="en-GB" sz="2000" b="0" dirty="0" err="1"/>
              <a:t>nonché</a:t>
            </a:r>
            <a:r>
              <a:rPr lang="en-GB" sz="2000" b="0" dirty="0"/>
              <a:t>  </a:t>
            </a:r>
            <a:r>
              <a:rPr lang="en-GB" sz="2000" b="0" dirty="0" err="1"/>
              <a:t>il</a:t>
            </a:r>
            <a:r>
              <a:rPr lang="en-GB" sz="2000" b="0" dirty="0"/>
              <a:t> </a:t>
            </a:r>
            <a:r>
              <a:rPr lang="en-GB" sz="2000" b="0" dirty="0" err="1"/>
              <a:t>coordinamento</a:t>
            </a:r>
            <a:r>
              <a:rPr lang="en-GB" sz="2000" b="0" dirty="0"/>
              <a:t> </a:t>
            </a:r>
            <a:r>
              <a:rPr lang="en-GB" sz="2000" b="0" dirty="0" err="1"/>
              <a:t>tra</a:t>
            </a:r>
            <a:r>
              <a:rPr lang="en-GB" sz="2000" b="0" dirty="0"/>
              <a:t> </a:t>
            </a:r>
            <a:r>
              <a:rPr lang="en-GB" sz="2000" b="0" dirty="0" err="1"/>
              <a:t>i</a:t>
            </a:r>
            <a:r>
              <a:rPr lang="en-GB" sz="2000" b="0" dirty="0"/>
              <a:t> </a:t>
            </a:r>
            <a:r>
              <a:rPr lang="en-GB" sz="2000" b="0" dirty="0" err="1"/>
              <a:t>vari</a:t>
            </a:r>
            <a:r>
              <a:rPr lang="en-GB" sz="2000" b="0" dirty="0"/>
              <a:t> </a:t>
            </a:r>
            <a:r>
              <a:rPr lang="en-GB" sz="2000" b="0" dirty="0" err="1"/>
              <a:t>attori</a:t>
            </a:r>
            <a:r>
              <a:rPr lang="en-GB" sz="2000" b="0" dirty="0"/>
              <a:t> </a:t>
            </a:r>
            <a:r>
              <a:rPr lang="en-GB" sz="2000" b="0" dirty="0" err="1"/>
              <a:t>dei</a:t>
            </a:r>
            <a:r>
              <a:rPr lang="en-GB" sz="2000" b="0" dirty="0"/>
              <a:t> PO FSE e FESR </a:t>
            </a:r>
            <a:r>
              <a:rPr lang="en-GB" sz="2000" b="0" dirty="0" err="1"/>
              <a:t>anche</a:t>
            </a:r>
            <a:r>
              <a:rPr lang="en-GB" sz="2000" b="0" dirty="0"/>
              <a:t> in termini di </a:t>
            </a:r>
            <a:r>
              <a:rPr lang="en-GB" sz="2000" b="0" dirty="0" err="1"/>
              <a:t>chiara</a:t>
            </a:r>
            <a:r>
              <a:rPr lang="en-GB" sz="2000" b="0" dirty="0"/>
              <a:t> </a:t>
            </a:r>
            <a:r>
              <a:rPr lang="en-GB" sz="2000" b="0" dirty="0" err="1"/>
              <a:t>suddivisione</a:t>
            </a:r>
            <a:r>
              <a:rPr lang="en-GB" sz="2000" b="0" dirty="0"/>
              <a:t> </a:t>
            </a:r>
            <a:r>
              <a:rPr lang="en-GB" sz="2000" b="0" dirty="0" err="1"/>
              <a:t>delle</a:t>
            </a:r>
            <a:r>
              <a:rPr lang="en-GB" sz="2000" b="0" dirty="0"/>
              <a:t> </a:t>
            </a:r>
            <a:r>
              <a:rPr lang="en-GB" sz="2000" b="0" dirty="0" err="1"/>
              <a:t>responsabilità</a:t>
            </a:r>
            <a:r>
              <a:rPr lang="en-GB" sz="2000" b="0" dirty="0"/>
              <a:t> e </a:t>
            </a:r>
            <a:r>
              <a:rPr lang="en-GB" sz="2000" b="0" dirty="0" err="1"/>
              <a:t>migliore</a:t>
            </a:r>
            <a:r>
              <a:rPr lang="en-GB" sz="2000" b="0" dirty="0"/>
              <a:t> </a:t>
            </a:r>
            <a:r>
              <a:rPr lang="en-GB" sz="2000" b="0" dirty="0" err="1"/>
              <a:t>comunicazione</a:t>
            </a:r>
            <a:r>
              <a:rPr lang="en-GB" sz="2000" b="0" dirty="0"/>
              <a:t> e </a:t>
            </a:r>
            <a:r>
              <a:rPr lang="en-GB" sz="2000" b="0" dirty="0" err="1"/>
              <a:t>condivisione</a:t>
            </a:r>
            <a:r>
              <a:rPr lang="en-GB" sz="2000" b="0" dirty="0"/>
              <a:t> </a:t>
            </a:r>
            <a:r>
              <a:rPr lang="en-GB" sz="2000" b="0" dirty="0" err="1"/>
              <a:t>delle</a:t>
            </a:r>
            <a:r>
              <a:rPr lang="en-GB" sz="2000" b="0" dirty="0"/>
              <a:t> </a:t>
            </a:r>
            <a:r>
              <a:rPr lang="en-GB" sz="2000" b="0" dirty="0" err="1"/>
              <a:t>informazioni</a:t>
            </a:r>
            <a:r>
              <a:rPr lang="en-GB" sz="2000" b="0" dirty="0"/>
              <a:t> e </a:t>
            </a:r>
            <a:r>
              <a:rPr lang="en-GB" sz="2000" b="0" dirty="0" err="1"/>
              <a:t>della</a:t>
            </a:r>
            <a:r>
              <a:rPr lang="en-GB" sz="2000" b="0" dirty="0"/>
              <a:t> </a:t>
            </a:r>
            <a:r>
              <a:rPr lang="en-GB" sz="2000" b="0" dirty="0" err="1"/>
              <a:t>conoscenza</a:t>
            </a:r>
            <a:r>
              <a:rPr lang="en-GB" sz="2000" b="0" dirty="0"/>
              <a:t> e </a:t>
            </a:r>
            <a:r>
              <a:rPr lang="en-GB" sz="2000" b="0" dirty="0" err="1"/>
              <a:t>incidere</a:t>
            </a:r>
            <a:r>
              <a:rPr lang="en-GB" sz="2000" b="0" dirty="0"/>
              <a:t> </a:t>
            </a:r>
            <a:r>
              <a:rPr lang="en-GB" sz="2000" b="0" dirty="0" err="1"/>
              <a:t>sulla</a:t>
            </a:r>
            <a:r>
              <a:rPr lang="en-GB" sz="2000" b="0" dirty="0"/>
              <a:t> la </a:t>
            </a:r>
            <a:r>
              <a:rPr lang="en-GB" sz="2000" b="0" dirty="0" err="1"/>
              <a:t>qualità</a:t>
            </a:r>
            <a:r>
              <a:rPr lang="en-GB" sz="2000" b="0" dirty="0"/>
              <a:t> </a:t>
            </a:r>
            <a:r>
              <a:rPr lang="en-GB" sz="2000" b="0" dirty="0" err="1"/>
              <a:t>progettuale</a:t>
            </a:r>
            <a:r>
              <a:rPr lang="en-GB" sz="2000" b="0" dirty="0"/>
              <a:t> e la </a:t>
            </a:r>
            <a:r>
              <a:rPr lang="en-GB" sz="2000" b="0" dirty="0" err="1"/>
              <a:t>capacità</a:t>
            </a:r>
            <a:r>
              <a:rPr lang="en-GB" sz="2000" b="0" dirty="0"/>
              <a:t> di </a:t>
            </a:r>
            <a:r>
              <a:rPr lang="en-GB" sz="2000" b="0" dirty="0" err="1"/>
              <a:t>attuazione</a:t>
            </a:r>
            <a:r>
              <a:rPr lang="en-GB" sz="2000" b="0" dirty="0"/>
              <a:t> </a:t>
            </a:r>
            <a:r>
              <a:rPr lang="en-GB" sz="2000" b="0" dirty="0" err="1"/>
              <a:t>degli</a:t>
            </a:r>
            <a:r>
              <a:rPr lang="en-GB" sz="2000" b="0" dirty="0"/>
              <a:t> </a:t>
            </a:r>
            <a:r>
              <a:rPr lang="en-GB" sz="2000" b="0" dirty="0" err="1"/>
              <a:t>interventi</a:t>
            </a:r>
            <a:r>
              <a:rPr lang="en-GB" sz="2000" b="0" dirty="0"/>
              <a:t> </a:t>
            </a:r>
            <a:r>
              <a:rPr lang="en-GB" sz="2000" b="0" dirty="0" err="1"/>
              <a:t>cofinanziati</a:t>
            </a:r>
            <a:r>
              <a:rPr lang="en-GB" sz="2000" b="0" dirty="0"/>
              <a:t> </a:t>
            </a:r>
            <a:r>
              <a:rPr lang="en-GB" sz="2000" b="0" dirty="0" err="1"/>
              <a:t>dai</a:t>
            </a:r>
            <a:r>
              <a:rPr lang="en-GB" sz="2000" b="0" dirty="0"/>
              <a:t> </a:t>
            </a:r>
            <a:r>
              <a:rPr lang="en-GB" sz="2000" b="0" dirty="0" err="1"/>
              <a:t>fondi</a:t>
            </a:r>
            <a:r>
              <a:rPr lang="en-GB" sz="2000" b="0" dirty="0"/>
              <a:t> SIE da parte </a:t>
            </a:r>
            <a:r>
              <a:rPr lang="en-GB" sz="2000" b="0" dirty="0" err="1"/>
              <a:t>degli</a:t>
            </a:r>
            <a:r>
              <a:rPr lang="en-GB" sz="2000" b="0" dirty="0"/>
              <a:t> EE.LL. </a:t>
            </a:r>
            <a:r>
              <a:rPr lang="en-GB" sz="2000" b="0" dirty="0" err="1" smtClean="0"/>
              <a:t>siciliani</a:t>
            </a:r>
            <a:r>
              <a:rPr lang="en-GB" sz="2000" b="0" dirty="0" smtClean="0"/>
              <a:t>;</a:t>
            </a:r>
          </a:p>
          <a:p>
            <a:pPr marL="342900" lvl="0" indent="-34290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 err="1" smtClean="0"/>
              <a:t>Migliorare</a:t>
            </a:r>
            <a:r>
              <a:rPr lang="en-GB" sz="2000" b="0" dirty="0" smtClean="0"/>
              <a:t> </a:t>
            </a:r>
            <a:r>
              <a:rPr lang="en-GB" sz="2000" b="0" dirty="0"/>
              <a:t>le </a:t>
            </a:r>
            <a:r>
              <a:rPr lang="en-GB" sz="2000" b="0" dirty="0" err="1"/>
              <a:t>azioni</a:t>
            </a:r>
            <a:r>
              <a:rPr lang="en-GB" sz="2000" b="0" dirty="0"/>
              <a:t> di policy relative </a:t>
            </a:r>
            <a:r>
              <a:rPr lang="en-GB" sz="2000" b="0" dirty="0" err="1"/>
              <a:t>alla</a:t>
            </a:r>
            <a:r>
              <a:rPr lang="en-GB" sz="2000" b="0" dirty="0"/>
              <a:t> </a:t>
            </a:r>
            <a:r>
              <a:rPr lang="en-GB" sz="2000" b="0" dirty="0" err="1"/>
              <a:t>dispersione</a:t>
            </a:r>
            <a:r>
              <a:rPr lang="en-GB" sz="2000" b="0" dirty="0"/>
              <a:t> </a:t>
            </a:r>
            <a:r>
              <a:rPr lang="en-GB" sz="2000" b="0" dirty="0" err="1"/>
              <a:t>scolastica</a:t>
            </a:r>
            <a:r>
              <a:rPr lang="en-GB" sz="2000" b="0" dirty="0"/>
              <a:t> </a:t>
            </a:r>
            <a:r>
              <a:rPr lang="en-GB" sz="2000" b="0" dirty="0" err="1"/>
              <a:t>degli</a:t>
            </a:r>
            <a:r>
              <a:rPr lang="en-GB" sz="2000" b="0" dirty="0"/>
              <a:t> </a:t>
            </a:r>
            <a:r>
              <a:rPr lang="en-GB" sz="2000" b="0" dirty="0" err="1"/>
              <a:t>studenti</a:t>
            </a:r>
            <a:r>
              <a:rPr lang="en-GB" sz="2000" b="0" dirty="0"/>
              <a:t> </a:t>
            </a:r>
            <a:r>
              <a:rPr lang="en-GB" sz="2000" b="0" dirty="0" err="1"/>
              <a:t>siciliani</a:t>
            </a:r>
            <a:r>
              <a:rPr lang="en-GB" sz="2000" b="0" dirty="0"/>
              <a:t>, </a:t>
            </a:r>
            <a:r>
              <a:rPr lang="en-GB" sz="2000" b="0" dirty="0" err="1"/>
              <a:t>rafforzando</a:t>
            </a:r>
            <a:r>
              <a:rPr lang="en-GB" sz="2000" b="0" dirty="0"/>
              <a:t> </a:t>
            </a:r>
            <a:r>
              <a:rPr lang="en-GB" sz="2000" b="0" dirty="0" err="1"/>
              <a:t>il</a:t>
            </a:r>
            <a:r>
              <a:rPr lang="en-GB" sz="2000" b="0" dirty="0"/>
              <a:t> Sistema </a:t>
            </a:r>
            <a:r>
              <a:rPr lang="en-GB" sz="2000" b="0" dirty="0" err="1"/>
              <a:t>Scolastico</a:t>
            </a:r>
            <a:r>
              <a:rPr lang="en-GB" sz="2000" b="0" dirty="0"/>
              <a:t> </a:t>
            </a:r>
            <a:r>
              <a:rPr lang="en-GB" sz="2000" b="0" dirty="0" err="1"/>
              <a:t>Regionale</a:t>
            </a:r>
            <a:r>
              <a:rPr lang="en-GB" sz="2000" b="0" dirty="0"/>
              <a:t> </a:t>
            </a:r>
            <a:r>
              <a:rPr lang="en-GB" sz="2000" b="0" dirty="0" err="1"/>
              <a:t>nel</a:t>
            </a:r>
            <a:r>
              <a:rPr lang="en-GB" sz="2000" b="0" dirty="0"/>
              <a:t> </a:t>
            </a:r>
            <a:r>
              <a:rPr lang="en-GB" sz="2000" b="0" dirty="0" err="1"/>
              <a:t>suo</a:t>
            </a:r>
            <a:r>
              <a:rPr lang="en-GB" sz="2000" b="0" dirty="0"/>
              <a:t> </a:t>
            </a:r>
            <a:r>
              <a:rPr lang="en-GB" sz="2000" b="0" dirty="0" err="1"/>
              <a:t>complesso</a:t>
            </a:r>
            <a:r>
              <a:rPr lang="en-GB" sz="2000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483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3769</TotalTime>
  <Words>659</Words>
  <Application>Microsoft Office PowerPoint</Application>
  <PresentationFormat>Presentazione su schermo (4:3)</PresentationFormat>
  <Paragraphs>56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5" baseType="lpstr">
      <vt:lpstr>Microsoft YaHei</vt:lpstr>
      <vt:lpstr>ＭＳ Ｐゴシック</vt:lpstr>
      <vt:lpstr>SimSun</vt:lpstr>
      <vt:lpstr>Arial</vt:lpstr>
      <vt:lpstr>Calibri</vt:lpstr>
      <vt:lpstr>Mangal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549</cp:revision>
  <cp:lastPrinted>2019-06-19T20:30:13Z</cp:lastPrinted>
  <dcterms:created xsi:type="dcterms:W3CDTF">2007-03-15T14:10:26Z</dcterms:created>
  <dcterms:modified xsi:type="dcterms:W3CDTF">2019-06-24T15:30:17Z</dcterms:modified>
</cp:coreProperties>
</file>